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oboto"/>
      <p:regular r:id="rId17"/>
      <p:bold r:id="rId18"/>
      <p:italic r:id="rId19"/>
      <p:boldItalic r:id="rId20"/>
    </p:embeddedFont>
    <p:embeddedFont>
      <p:font typeface="Playfair Display"/>
      <p:regular r:id="rId21"/>
      <p:bold r:id="rId22"/>
      <p:italic r:id="rId23"/>
      <p:boldItalic r:id="rId24"/>
    </p:embeddedFont>
    <p:embeddedFont>
      <p:font typeface="Montserrat"/>
      <p:regular r:id="rId25"/>
      <p:bold r:id="rId26"/>
      <p:italic r:id="rId27"/>
      <p:boldItalic r:id="rId28"/>
    </p:embeddedFont>
    <p:embeddedFont>
      <p:font typeface="Oswald"/>
      <p:regular r:id="rId29"/>
      <p:bold r:id="rId30"/>
    </p:embeddedFont>
    <p:embeddedFont>
      <p:font typeface="Comfortaa"/>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rony yubar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PlayfairDisplay-bold.fntdata"/><Relationship Id="rId21" Type="http://schemas.openxmlformats.org/officeDocument/2006/relationships/font" Target="fonts/PlayfairDisplay-regular.fntdata"/><Relationship Id="rId24" Type="http://schemas.openxmlformats.org/officeDocument/2006/relationships/font" Target="fonts/PlayfairDisplay-boldItalic.fntdata"/><Relationship Id="rId23" Type="http://schemas.openxmlformats.org/officeDocument/2006/relationships/font" Target="fonts/PlayfairDispl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swa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omfortaa-regular.fntdata"/><Relationship Id="rId30"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Comfortaa-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regular.fntdata"/><Relationship Id="rId16" Type="http://schemas.openxmlformats.org/officeDocument/2006/relationships/slide" Target="slides/slide10.xml"/><Relationship Id="rId19" Type="http://schemas.openxmlformats.org/officeDocument/2006/relationships/font" Target="fonts/Roboto-italic.fntdata"/><Relationship Id="rId18" Type="http://schemas.openxmlformats.org/officeDocument/2006/relationships/font" Target="fonts/Roboto-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6-23T16:00:51.610">
    <p:pos x="6000" y="0"/>
    <p:text>Dari analisa Cuaca, Topography, Kondisi Cahaya dan Tipe Tubrukan yang menunjukkan situasi "Normal", kami berhipotesa penyebab "Utama" kecelakaan fatal disebabkan karna kecepatan tinggi.</p:text>
  </p:cm>
  <p:cm authorId="0" idx="2" dt="2023-06-23T15:14:55.909">
    <p:pos x="6000" y="0"/>
    <p:text>Maka kami korelasikan dengan data sekunder, ditemukan data populasi kendaraan terbesar &amp; kecepatan rata2 tertinggi setiap negara bagian berhubungan erat dengan 10 negara bagian paling fatal yang kami sajikan di slide berikutnya.</p:text>
  </p:cm>
  <p:cm authorId="0" idx="3" dt="2023-06-23T16:00:51.610">
    <p:pos x="6000" y="0"/>
    <p:text>Anomali kecepatan ada di negara bagian Illinois dan Georgia yang sebenarnya dibawah rata2 kecepatan keseluruhan negara bagian, namun populasi kendaraan Illinois ada di No 4 dan Georgia ada di No 7 secara nasional, sehingga Fatality Rate berdasarkan Fatalitas/Populasi di angka 0.03 % dan 0.05 %. Ada habit buruk di Illinois, sehingga kecelakaan "involving speed accounted 44.4% of fatal crashes and 36.9% of injury
crashes".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06-23T16:36:55.347">
    <p:pos x="6000" y="0"/>
    <p:text>Total Kecelakaan &amp; Fatality berkaitan erat dengan populasi penduduk. 10 besar negara bagian yang paling banyak frekueansi kecelakaan dan fatalitasnya juga 10 besar negara bagian dengan penduduk terbanyak, kecuali Tennesse yang ada diperingkat 16, namun Tennese memiliki populasi kendaraan No 10 Nasional.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97216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972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2e9ed8f6c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2e9ed8f6c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0a71bc45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0a71bc45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40633399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54063339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0a71bc4585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0a71bc458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0a71bc4585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0a71bc458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4b14e6a4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54b14e6a4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299b105a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299b105a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494c2de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494c2de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e9ed8f6c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2e9ed8f6c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13.png"/><Relationship Id="rId8"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6.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16.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hyperlink" Target="https://money.cnn.com/interactive/pf/autos/average-speed-limit/index.html" TargetMode="External"/><Relationship Id="rId5" Type="http://schemas.openxmlformats.org/officeDocument/2006/relationships/hyperlink" Target="https://www.statista.com/statistics/196010/total-number-of-registered-automobiles-in-the-us-by-state/" TargetMode="External"/><Relationship Id="rId6" Type="http://schemas.openxmlformats.org/officeDocument/2006/relationships/hyperlink" Target="https://wisevoter.com/state-rankings/states-by-population/" TargetMode="External"/><Relationship Id="rId7" Type="http://schemas.openxmlformats.org/officeDocument/2006/relationships/hyperlink" Target="https://idot.illinois.gov/Assets/uploads/files/Transportation-System/Resources/Safety/Crash-Reports/crash-facts/2021-Crash-Facts.pdf" TargetMode="External"/><Relationship Id="rId8" Type="http://schemas.openxmlformats.org/officeDocument/2006/relationships/hyperlink" Target="https://emersonstraw.com/blog/when-do-car-accidents-happen-most-the-most-dangerous-times/#:~:text=When%20do%20most%20car%20accidents%20happen%20depends%20on%20the%20time,p.m.%20and%207%3A59%20p.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idx="4294967295" type="title"/>
          </p:nvPr>
        </p:nvSpPr>
        <p:spPr>
          <a:xfrm>
            <a:off x="0" y="70650"/>
            <a:ext cx="3248100" cy="336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chemeClr val="accent1"/>
                </a:solidFill>
              </a:rPr>
              <a:t>EFFECTIVE WAYS TO REDUCE CRASHES IN USA</a:t>
            </a:r>
            <a:endParaRPr sz="4000">
              <a:solidFill>
                <a:schemeClr val="accent1"/>
              </a:solidFill>
            </a:endParaRPr>
          </a:p>
        </p:txBody>
      </p:sp>
      <p:sp>
        <p:nvSpPr>
          <p:cNvPr id="59" name="Google Shape;59;p13"/>
          <p:cNvSpPr txBox="1"/>
          <p:nvPr>
            <p:ph idx="4294967295" type="subTitle"/>
          </p:nvPr>
        </p:nvSpPr>
        <p:spPr>
          <a:xfrm>
            <a:off x="178650" y="3311850"/>
            <a:ext cx="2890800" cy="17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Study For NHTSA From,</a:t>
            </a:r>
            <a:endParaRPr/>
          </a:p>
          <a:p>
            <a:pPr indent="0" lvl="0" marL="0" rtl="0" algn="l">
              <a:spcBef>
                <a:spcPts val="1600"/>
              </a:spcBef>
              <a:spcAft>
                <a:spcPts val="0"/>
              </a:spcAft>
              <a:buNone/>
            </a:pPr>
            <a:r>
              <a:rPr b="1" lang="en" sz="1000">
                <a:solidFill>
                  <a:srgbClr val="262627"/>
                </a:solidFill>
                <a:latin typeface="Comfortaa"/>
                <a:ea typeface="Comfortaa"/>
                <a:cs typeface="Comfortaa"/>
                <a:sym typeface="Comfortaa"/>
              </a:rPr>
              <a:t>Arief Yusuf</a:t>
            </a:r>
            <a:endParaRPr b="1" sz="1000">
              <a:solidFill>
                <a:srgbClr val="262627"/>
              </a:solidFill>
              <a:latin typeface="Comfortaa"/>
              <a:ea typeface="Comfortaa"/>
              <a:cs typeface="Comfortaa"/>
              <a:sym typeface="Comfortaa"/>
            </a:endParaRPr>
          </a:p>
          <a:p>
            <a:pPr indent="0" lvl="0" marL="0" rtl="0" algn="l">
              <a:spcBef>
                <a:spcPts val="0"/>
              </a:spcBef>
              <a:spcAft>
                <a:spcPts val="0"/>
              </a:spcAft>
              <a:buNone/>
            </a:pPr>
            <a:r>
              <a:rPr b="1" lang="en" sz="1000">
                <a:solidFill>
                  <a:srgbClr val="262627"/>
                </a:solidFill>
                <a:latin typeface="Comfortaa"/>
                <a:ea typeface="Comfortaa"/>
                <a:cs typeface="Comfortaa"/>
                <a:sym typeface="Comfortaa"/>
              </a:rPr>
              <a:t>Eddy Mardiwan</a:t>
            </a:r>
            <a:endParaRPr b="1" sz="1000">
              <a:solidFill>
                <a:srgbClr val="262627"/>
              </a:solidFill>
              <a:latin typeface="Comfortaa"/>
              <a:ea typeface="Comfortaa"/>
              <a:cs typeface="Comfortaa"/>
              <a:sym typeface="Comfortaa"/>
            </a:endParaRPr>
          </a:p>
          <a:p>
            <a:pPr indent="0" lvl="0" marL="0" rtl="0" algn="l">
              <a:spcBef>
                <a:spcPts val="0"/>
              </a:spcBef>
              <a:spcAft>
                <a:spcPts val="0"/>
              </a:spcAft>
              <a:buNone/>
            </a:pPr>
            <a:r>
              <a:rPr b="1" lang="en" sz="1000">
                <a:solidFill>
                  <a:srgbClr val="262627"/>
                </a:solidFill>
                <a:latin typeface="Comfortaa"/>
                <a:ea typeface="Comfortaa"/>
                <a:cs typeface="Comfortaa"/>
                <a:sym typeface="Comfortaa"/>
              </a:rPr>
              <a:t>Richard Sie</a:t>
            </a:r>
            <a:endParaRPr b="1" sz="1000">
              <a:solidFill>
                <a:srgbClr val="262627"/>
              </a:solidFill>
              <a:latin typeface="Comfortaa"/>
              <a:ea typeface="Comfortaa"/>
              <a:cs typeface="Comfortaa"/>
              <a:sym typeface="Comfortaa"/>
            </a:endParaRPr>
          </a:p>
          <a:p>
            <a:pPr indent="0" lvl="0" marL="0" rtl="0" algn="l">
              <a:spcBef>
                <a:spcPts val="0"/>
              </a:spcBef>
              <a:spcAft>
                <a:spcPts val="0"/>
              </a:spcAft>
              <a:buClr>
                <a:schemeClr val="dk2"/>
              </a:buClr>
              <a:buSzPts val="1100"/>
              <a:buFont typeface="Arial"/>
              <a:buNone/>
            </a:pPr>
            <a:r>
              <a:rPr b="1" lang="en" sz="1000">
                <a:solidFill>
                  <a:srgbClr val="262627"/>
                </a:solidFill>
                <a:latin typeface="Comfortaa"/>
                <a:ea typeface="Comfortaa"/>
                <a:cs typeface="Comfortaa"/>
                <a:sym typeface="Comfortaa"/>
              </a:rPr>
              <a:t>Rony Galantser</a:t>
            </a:r>
            <a:endParaRPr b="1" sz="1000">
              <a:solidFill>
                <a:srgbClr val="262627"/>
              </a:solidFill>
              <a:latin typeface="Comfortaa"/>
              <a:ea typeface="Comfortaa"/>
              <a:cs typeface="Comfortaa"/>
              <a:sym typeface="Comfortaa"/>
            </a:endParaRPr>
          </a:p>
          <a:p>
            <a:pPr indent="0" lvl="0" marL="0" rtl="0" algn="l">
              <a:spcBef>
                <a:spcPts val="0"/>
              </a:spcBef>
              <a:spcAft>
                <a:spcPts val="0"/>
              </a:spcAft>
              <a:buNone/>
            </a:pPr>
            <a:r>
              <a:rPr b="1" lang="en" sz="1000">
                <a:solidFill>
                  <a:srgbClr val="262627"/>
                </a:solidFill>
                <a:latin typeface="Comfortaa"/>
                <a:ea typeface="Comfortaa"/>
                <a:cs typeface="Comfortaa"/>
                <a:sym typeface="Comfortaa"/>
              </a:rPr>
              <a:t>Samsul Maarif</a:t>
            </a:r>
            <a:endParaRPr b="1" sz="1000">
              <a:solidFill>
                <a:srgbClr val="262627"/>
              </a:solidFill>
              <a:latin typeface="Comfortaa"/>
              <a:ea typeface="Comfortaa"/>
              <a:cs typeface="Comfortaa"/>
              <a:sym typeface="Comfortaa"/>
            </a:endParaRPr>
          </a:p>
          <a:p>
            <a:pPr indent="0" lvl="0" marL="0" rtl="0" algn="l">
              <a:spcBef>
                <a:spcPts val="0"/>
              </a:spcBef>
              <a:spcAft>
                <a:spcPts val="0"/>
              </a:spcAft>
              <a:buNone/>
            </a:pPr>
            <a:r>
              <a:t/>
            </a:r>
            <a:endParaRPr b="1" sz="1000">
              <a:solidFill>
                <a:srgbClr val="262627"/>
              </a:solidFill>
              <a:latin typeface="Comfortaa"/>
              <a:ea typeface="Comfortaa"/>
              <a:cs typeface="Comfortaa"/>
              <a:sym typeface="Comfortaa"/>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grpSp>
        <p:nvGrpSpPr>
          <p:cNvPr id="60" name="Google Shape;60;p13"/>
          <p:cNvGrpSpPr/>
          <p:nvPr/>
        </p:nvGrpSpPr>
        <p:grpSpPr>
          <a:xfrm>
            <a:off x="3248251" y="70650"/>
            <a:ext cx="5838844" cy="5002200"/>
            <a:chOff x="76200" y="70650"/>
            <a:chExt cx="5548650" cy="5002200"/>
          </a:xfrm>
        </p:grpSpPr>
        <p:pic>
          <p:nvPicPr>
            <p:cNvPr id="61" name="Google Shape;61;p13"/>
            <p:cNvPicPr preferRelativeResize="0"/>
            <p:nvPr/>
          </p:nvPicPr>
          <p:blipFill>
            <a:blip r:embed="rId3">
              <a:alphaModFix/>
            </a:blip>
            <a:stretch>
              <a:fillRect/>
            </a:stretch>
          </p:blipFill>
          <p:spPr>
            <a:xfrm>
              <a:off x="76200" y="70650"/>
              <a:ext cx="1822200" cy="5002200"/>
            </a:xfrm>
            <a:prstGeom prst="rect">
              <a:avLst/>
            </a:prstGeom>
            <a:noFill/>
            <a:ln>
              <a:noFill/>
            </a:ln>
          </p:spPr>
        </p:pic>
        <p:pic>
          <p:nvPicPr>
            <p:cNvPr id="62" name="Google Shape;62;p13"/>
            <p:cNvPicPr preferRelativeResize="0"/>
            <p:nvPr/>
          </p:nvPicPr>
          <p:blipFill>
            <a:blip r:embed="rId4">
              <a:alphaModFix/>
            </a:blip>
            <a:stretch>
              <a:fillRect/>
            </a:stretch>
          </p:blipFill>
          <p:spPr>
            <a:xfrm>
              <a:off x="1939425" y="70650"/>
              <a:ext cx="1822200" cy="5002199"/>
            </a:xfrm>
            <a:prstGeom prst="rect">
              <a:avLst/>
            </a:prstGeom>
            <a:noFill/>
            <a:ln>
              <a:noFill/>
            </a:ln>
          </p:spPr>
        </p:pic>
        <p:pic>
          <p:nvPicPr>
            <p:cNvPr id="63" name="Google Shape;63;p13"/>
            <p:cNvPicPr preferRelativeResize="0"/>
            <p:nvPr/>
          </p:nvPicPr>
          <p:blipFill>
            <a:blip r:embed="rId5">
              <a:alphaModFix/>
            </a:blip>
            <a:stretch>
              <a:fillRect/>
            </a:stretch>
          </p:blipFill>
          <p:spPr>
            <a:xfrm>
              <a:off x="3802650" y="70650"/>
              <a:ext cx="1822200" cy="5002199"/>
            </a:xfrm>
            <a:prstGeom prst="rect">
              <a:avLst/>
            </a:prstGeom>
            <a:noFill/>
            <a:ln>
              <a:noFill/>
            </a:ln>
          </p:spPr>
        </p:pic>
      </p:grpSp>
      <p:sp>
        <p:nvSpPr>
          <p:cNvPr id="64" name="Google Shape;64;p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22"/>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130" name="Google Shape;130;p22"/>
          <p:cNvPicPr preferRelativeResize="0"/>
          <p:nvPr/>
        </p:nvPicPr>
        <p:blipFill>
          <a:blip r:embed="rId4">
            <a:alphaModFix/>
          </a:blip>
          <a:stretch>
            <a:fillRect/>
          </a:stretch>
        </p:blipFill>
        <p:spPr>
          <a:xfrm>
            <a:off x="7332350" y="47625"/>
            <a:ext cx="1756400" cy="281600"/>
          </a:xfrm>
          <a:prstGeom prst="rect">
            <a:avLst/>
          </a:prstGeom>
          <a:noFill/>
          <a:ln>
            <a:noFill/>
          </a:ln>
        </p:spPr>
      </p:pic>
      <p:sp>
        <p:nvSpPr>
          <p:cNvPr id="131" name="Google Shape;131;p22"/>
          <p:cNvSpPr txBox="1"/>
          <p:nvPr/>
        </p:nvSpPr>
        <p:spPr>
          <a:xfrm>
            <a:off x="7332350" y="3189050"/>
            <a:ext cx="18117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600">
                <a:solidFill>
                  <a:schemeClr val="lt1"/>
                </a:solidFill>
                <a:latin typeface="Oswald"/>
                <a:ea typeface="Oswald"/>
                <a:cs typeface="Oswald"/>
                <a:sym typeface="Oswald"/>
              </a:rPr>
              <a:t>THANK</a:t>
            </a:r>
            <a:endParaRPr b="1" sz="4600">
              <a:solidFill>
                <a:schemeClr val="lt1"/>
              </a:solidFill>
              <a:latin typeface="Oswald"/>
              <a:ea typeface="Oswald"/>
              <a:cs typeface="Oswald"/>
              <a:sym typeface="Oswald"/>
            </a:endParaRPr>
          </a:p>
          <a:p>
            <a:pPr indent="0" lvl="0" marL="0" rtl="0" algn="ctr">
              <a:spcBef>
                <a:spcPts val="0"/>
              </a:spcBef>
              <a:spcAft>
                <a:spcPts val="0"/>
              </a:spcAft>
              <a:buNone/>
            </a:pPr>
            <a:r>
              <a:rPr b="1" lang="en" sz="4600">
                <a:solidFill>
                  <a:schemeClr val="lt1"/>
                </a:solidFill>
                <a:latin typeface="Oswald"/>
                <a:ea typeface="Oswald"/>
                <a:cs typeface="Oswald"/>
                <a:sym typeface="Oswald"/>
              </a:rPr>
              <a:t>YOU</a:t>
            </a:r>
            <a:endParaRPr b="1" sz="1900">
              <a:solidFill>
                <a:srgbClr val="D9D9D9"/>
              </a:solidFill>
              <a:latin typeface="Oswald"/>
              <a:ea typeface="Oswald"/>
              <a:cs typeface="Oswald"/>
              <a:sym typeface="Oswald"/>
            </a:endParaRPr>
          </a:p>
        </p:txBody>
      </p:sp>
      <p:pic>
        <p:nvPicPr>
          <p:cNvPr id="132" name="Google Shape;132;p22"/>
          <p:cNvPicPr preferRelativeResize="0"/>
          <p:nvPr/>
        </p:nvPicPr>
        <p:blipFill>
          <a:blip r:embed="rId5">
            <a:alphaModFix/>
          </a:blip>
          <a:stretch>
            <a:fillRect/>
          </a:stretch>
        </p:blipFill>
        <p:spPr>
          <a:xfrm>
            <a:off x="7936200" y="417675"/>
            <a:ext cx="548700" cy="608800"/>
          </a:xfrm>
          <a:prstGeom prst="rect">
            <a:avLst/>
          </a:prstGeom>
          <a:noFill/>
          <a:ln>
            <a:noFill/>
          </a:ln>
        </p:spPr>
      </p:pic>
      <p:pic>
        <p:nvPicPr>
          <p:cNvPr id="133" name="Google Shape;133;p22"/>
          <p:cNvPicPr preferRelativeResize="0"/>
          <p:nvPr/>
        </p:nvPicPr>
        <p:blipFill>
          <a:blip r:embed="rId6">
            <a:alphaModFix/>
          </a:blip>
          <a:stretch>
            <a:fillRect/>
          </a:stretch>
        </p:blipFill>
        <p:spPr>
          <a:xfrm>
            <a:off x="7338925" y="408530"/>
            <a:ext cx="548700" cy="617943"/>
          </a:xfrm>
          <a:prstGeom prst="rect">
            <a:avLst/>
          </a:prstGeom>
          <a:noFill/>
          <a:ln>
            <a:noFill/>
          </a:ln>
        </p:spPr>
      </p:pic>
      <p:pic>
        <p:nvPicPr>
          <p:cNvPr id="134" name="Google Shape;134;p22"/>
          <p:cNvPicPr preferRelativeResize="0"/>
          <p:nvPr/>
        </p:nvPicPr>
        <p:blipFill>
          <a:blip r:embed="rId7">
            <a:alphaModFix/>
          </a:blip>
          <a:stretch>
            <a:fillRect/>
          </a:stretch>
        </p:blipFill>
        <p:spPr>
          <a:xfrm>
            <a:off x="6786250" y="413100"/>
            <a:ext cx="504100" cy="608800"/>
          </a:xfrm>
          <a:prstGeom prst="rect">
            <a:avLst/>
          </a:prstGeom>
          <a:noFill/>
          <a:ln>
            <a:noFill/>
          </a:ln>
        </p:spPr>
      </p:pic>
      <p:pic>
        <p:nvPicPr>
          <p:cNvPr id="135" name="Google Shape;135;p22"/>
          <p:cNvPicPr preferRelativeResize="0"/>
          <p:nvPr/>
        </p:nvPicPr>
        <p:blipFill>
          <a:blip r:embed="rId8">
            <a:alphaModFix/>
          </a:blip>
          <a:stretch>
            <a:fillRect/>
          </a:stretch>
        </p:blipFill>
        <p:spPr>
          <a:xfrm>
            <a:off x="8533475" y="408526"/>
            <a:ext cx="477756" cy="617950"/>
          </a:xfrm>
          <a:prstGeom prst="rect">
            <a:avLst/>
          </a:prstGeom>
          <a:noFill/>
          <a:ln>
            <a:noFill/>
          </a:ln>
        </p:spPr>
      </p:pic>
      <p:sp>
        <p:nvSpPr>
          <p:cNvPr id="136" name="Google Shape;136;p22"/>
          <p:cNvSpPr txBox="1"/>
          <p:nvPr/>
        </p:nvSpPr>
        <p:spPr>
          <a:xfrm>
            <a:off x="3627600" y="483575"/>
            <a:ext cx="2512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D9D9D9"/>
                </a:solidFill>
                <a:latin typeface="Oswald"/>
                <a:ea typeface="Oswald"/>
                <a:cs typeface="Oswald"/>
                <a:sym typeface="Oswald"/>
              </a:rPr>
              <a:t>PA_1, Group 3/Batch-11</a:t>
            </a:r>
            <a:endParaRPr/>
          </a:p>
        </p:txBody>
      </p:sp>
      <p:pic>
        <p:nvPicPr>
          <p:cNvPr id="137" name="Google Shape;137;p22"/>
          <p:cNvPicPr preferRelativeResize="0"/>
          <p:nvPr/>
        </p:nvPicPr>
        <p:blipFill>
          <a:blip r:embed="rId9">
            <a:alphaModFix/>
          </a:blip>
          <a:stretch>
            <a:fillRect/>
          </a:stretch>
        </p:blipFill>
        <p:spPr>
          <a:xfrm>
            <a:off x="6188975" y="417675"/>
            <a:ext cx="548700" cy="604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500"/>
                                        <p:tgtEl>
                                          <p:spTgt spid="1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0" y="70650"/>
            <a:ext cx="3248100" cy="336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chemeClr val="accent1"/>
                </a:solidFill>
              </a:rPr>
              <a:t>CO</a:t>
            </a:r>
            <a:endParaRPr sz="4000">
              <a:solidFill>
                <a:schemeClr val="accent1"/>
              </a:solidFill>
            </a:endParaRPr>
          </a:p>
        </p:txBody>
      </p:sp>
      <p:pic>
        <p:nvPicPr>
          <p:cNvPr id="70" name="Google Shape;70;p14"/>
          <p:cNvPicPr preferRelativeResize="0"/>
          <p:nvPr/>
        </p:nvPicPr>
        <p:blipFill>
          <a:blip r:embed="rId3">
            <a:alphaModFix/>
          </a:blip>
          <a:stretch>
            <a:fillRect/>
          </a:stretch>
        </p:blipFill>
        <p:spPr>
          <a:xfrm>
            <a:off x="0" y="0"/>
            <a:ext cx="9144000" cy="5073900"/>
          </a:xfrm>
          <a:prstGeom prst="rect">
            <a:avLst/>
          </a:prstGeom>
          <a:noFill/>
          <a:ln>
            <a:noFill/>
          </a:ln>
        </p:spPr>
      </p:pic>
      <p:sp>
        <p:nvSpPr>
          <p:cNvPr id="71" name="Google Shape;71;p14"/>
          <p:cNvSpPr/>
          <p:nvPr/>
        </p:nvSpPr>
        <p:spPr>
          <a:xfrm>
            <a:off x="2200" y="-54100"/>
            <a:ext cx="9144000" cy="5143500"/>
          </a:xfrm>
          <a:prstGeom prst="rect">
            <a:avLst/>
          </a:prstGeom>
          <a:solidFill>
            <a:srgbClr val="F7F4F4">
              <a:alpha val="7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 name="Google Shape;73;p14"/>
          <p:cNvSpPr txBox="1"/>
          <p:nvPr>
            <p:ph type="title"/>
          </p:nvPr>
        </p:nvSpPr>
        <p:spPr>
          <a:xfrm>
            <a:off x="0" y="70650"/>
            <a:ext cx="3248100" cy="85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u="sng">
                <a:solidFill>
                  <a:schemeClr val="accent1"/>
                </a:solidFill>
              </a:rPr>
              <a:t>CONTENT</a:t>
            </a:r>
            <a:endParaRPr sz="4000" u="sng">
              <a:solidFill>
                <a:schemeClr val="accent1"/>
              </a:solidFill>
            </a:endParaRPr>
          </a:p>
        </p:txBody>
      </p:sp>
      <p:sp>
        <p:nvSpPr>
          <p:cNvPr id="74" name="Google Shape;74;p14"/>
          <p:cNvSpPr txBox="1"/>
          <p:nvPr>
            <p:ph idx="4294967295" type="subTitle"/>
          </p:nvPr>
        </p:nvSpPr>
        <p:spPr>
          <a:xfrm>
            <a:off x="234500" y="922650"/>
            <a:ext cx="8749500" cy="3152400"/>
          </a:xfrm>
          <a:prstGeom prst="rect">
            <a:avLst/>
          </a:prstGeom>
        </p:spPr>
        <p:txBody>
          <a:bodyPr anchorCtr="0" anchor="t" bIns="91425" lIns="91425" spcFirstLastPara="1" rIns="91425" wrap="square" tIns="91425">
            <a:noAutofit/>
          </a:bodyPr>
          <a:lstStyle/>
          <a:p>
            <a:pPr indent="-355600" lvl="0" marL="457200" marR="38100" rtl="0" algn="l">
              <a:lnSpc>
                <a:spcPct val="128571"/>
              </a:lnSpc>
              <a:spcBef>
                <a:spcPts val="0"/>
              </a:spcBef>
              <a:spcAft>
                <a:spcPts val="0"/>
              </a:spcAft>
              <a:buSzPts val="2000"/>
              <a:buFont typeface="Oswald"/>
              <a:buAutoNum type="arabicPeriod"/>
            </a:pPr>
            <a:r>
              <a:rPr lang="en" sz="2350">
                <a:latin typeface="Roboto"/>
                <a:ea typeface="Roboto"/>
                <a:cs typeface="Roboto"/>
                <a:sym typeface="Roboto"/>
              </a:rPr>
              <a:t>High Speed ​​is the main cause of fatal accidents.</a:t>
            </a:r>
            <a:endParaRPr sz="2350">
              <a:latin typeface="Roboto"/>
              <a:ea typeface="Roboto"/>
              <a:cs typeface="Roboto"/>
              <a:sym typeface="Roboto"/>
            </a:endParaRPr>
          </a:p>
          <a:p>
            <a:pPr indent="0" lvl="0" marL="457200" marR="38100" rtl="0" algn="l">
              <a:lnSpc>
                <a:spcPct val="128571"/>
              </a:lnSpc>
              <a:spcBef>
                <a:spcPts val="0"/>
              </a:spcBef>
              <a:spcAft>
                <a:spcPts val="0"/>
              </a:spcAft>
              <a:buNone/>
            </a:pPr>
            <a:r>
              <a:rPr lang="en" sz="2200">
                <a:solidFill>
                  <a:srgbClr val="202124"/>
                </a:solidFill>
                <a:latin typeface="Oswald"/>
                <a:ea typeface="Oswald"/>
                <a:cs typeface="Oswald"/>
                <a:sym typeface="Oswald"/>
              </a:rPr>
              <a:t>( </a:t>
            </a:r>
            <a:r>
              <a:rPr lang="en" sz="2200">
                <a:solidFill>
                  <a:srgbClr val="202124"/>
                </a:solidFill>
                <a:latin typeface="Oswald"/>
                <a:ea typeface="Oswald"/>
                <a:cs typeface="Oswald"/>
                <a:sym typeface="Oswald"/>
              </a:rPr>
              <a:t>Conditions that increase the risk of an accident )</a:t>
            </a:r>
            <a:endParaRPr sz="2200">
              <a:solidFill>
                <a:srgbClr val="202124"/>
              </a:solidFill>
              <a:latin typeface="Oswald"/>
              <a:ea typeface="Oswald"/>
              <a:cs typeface="Oswald"/>
              <a:sym typeface="Oswald"/>
            </a:endParaRPr>
          </a:p>
          <a:p>
            <a:pPr indent="-381000" lvl="0" marL="457200" marR="38100" rtl="0" algn="l">
              <a:lnSpc>
                <a:spcPct val="128571"/>
              </a:lnSpc>
              <a:spcBef>
                <a:spcPts val="0"/>
              </a:spcBef>
              <a:spcAft>
                <a:spcPts val="0"/>
              </a:spcAft>
              <a:buClr>
                <a:srgbClr val="202124"/>
              </a:buClr>
              <a:buSzPts val="2400"/>
              <a:buFont typeface="Roboto"/>
              <a:buAutoNum type="arabicPeriod"/>
            </a:pPr>
            <a:r>
              <a:rPr lang="en" sz="2300">
                <a:solidFill>
                  <a:srgbClr val="202124"/>
                </a:solidFill>
                <a:latin typeface="Roboto"/>
                <a:ea typeface="Roboto"/>
                <a:cs typeface="Roboto"/>
                <a:sym typeface="Roboto"/>
              </a:rPr>
              <a:t>Top 10 Worst-Hit States.</a:t>
            </a:r>
            <a:endParaRPr sz="2300">
              <a:solidFill>
                <a:srgbClr val="202124"/>
              </a:solidFill>
              <a:latin typeface="Roboto"/>
              <a:ea typeface="Roboto"/>
              <a:cs typeface="Roboto"/>
              <a:sym typeface="Roboto"/>
            </a:endParaRPr>
          </a:p>
          <a:p>
            <a:pPr indent="0" lvl="0" marL="457200" marR="38100" rtl="0" algn="l">
              <a:lnSpc>
                <a:spcPct val="128571"/>
              </a:lnSpc>
              <a:spcBef>
                <a:spcPts val="0"/>
              </a:spcBef>
              <a:spcAft>
                <a:spcPts val="0"/>
              </a:spcAft>
              <a:buNone/>
            </a:pPr>
            <a:r>
              <a:rPr lang="en" sz="2200">
                <a:solidFill>
                  <a:srgbClr val="202124"/>
                </a:solidFill>
                <a:latin typeface="Oswald"/>
                <a:ea typeface="Oswald"/>
                <a:cs typeface="Oswald"/>
                <a:sym typeface="Oswald"/>
              </a:rPr>
              <a:t>( Top 10 states where the most accidents occur )</a:t>
            </a:r>
            <a:endParaRPr sz="2200">
              <a:solidFill>
                <a:srgbClr val="202124"/>
              </a:solidFill>
              <a:latin typeface="Oswald"/>
              <a:ea typeface="Oswald"/>
              <a:cs typeface="Oswald"/>
              <a:sym typeface="Oswald"/>
            </a:endParaRPr>
          </a:p>
          <a:p>
            <a:pPr indent="-374650" lvl="0" marL="457200" marR="38100" rtl="0" algn="l">
              <a:lnSpc>
                <a:spcPct val="128571"/>
              </a:lnSpc>
              <a:spcBef>
                <a:spcPts val="0"/>
              </a:spcBef>
              <a:spcAft>
                <a:spcPts val="0"/>
              </a:spcAft>
              <a:buClr>
                <a:srgbClr val="202124"/>
              </a:buClr>
              <a:buSzPts val="2300"/>
              <a:buFont typeface="Roboto"/>
              <a:buAutoNum type="arabicPeriod"/>
            </a:pPr>
            <a:r>
              <a:rPr lang="en" sz="2300">
                <a:latin typeface="Roboto"/>
                <a:ea typeface="Roboto"/>
                <a:cs typeface="Roboto"/>
                <a:sym typeface="Roboto"/>
              </a:rPr>
              <a:t>Fatal accidents analysis by Day, Time, Season, Area, and Drunk Habits.</a:t>
            </a:r>
            <a:r>
              <a:rPr lang="en" sz="2300">
                <a:solidFill>
                  <a:srgbClr val="202124"/>
                </a:solidFill>
                <a:latin typeface="Roboto"/>
                <a:ea typeface="Roboto"/>
                <a:cs typeface="Roboto"/>
                <a:sym typeface="Roboto"/>
              </a:rPr>
              <a:t> .</a:t>
            </a:r>
            <a:endParaRPr sz="2300">
              <a:solidFill>
                <a:srgbClr val="202124"/>
              </a:solidFill>
              <a:latin typeface="Roboto"/>
              <a:ea typeface="Roboto"/>
              <a:cs typeface="Roboto"/>
              <a:sym typeface="Roboto"/>
            </a:endParaRPr>
          </a:p>
          <a:p>
            <a:pPr indent="0" lvl="0" marL="457200" marR="38100" rtl="0" algn="l">
              <a:lnSpc>
                <a:spcPct val="128571"/>
              </a:lnSpc>
              <a:spcBef>
                <a:spcPts val="0"/>
              </a:spcBef>
              <a:spcAft>
                <a:spcPts val="0"/>
              </a:spcAft>
              <a:buNone/>
            </a:pPr>
            <a:r>
              <a:rPr lang="en" sz="2200">
                <a:solidFill>
                  <a:srgbClr val="202124"/>
                </a:solidFill>
                <a:latin typeface="Oswald"/>
                <a:ea typeface="Oswald"/>
                <a:cs typeface="Oswald"/>
                <a:sym typeface="Oswald"/>
              </a:rPr>
              <a:t>( Main task Number 3 - 6 )</a:t>
            </a:r>
            <a:endParaRPr sz="2200">
              <a:solidFill>
                <a:srgbClr val="202124"/>
              </a:solidFill>
              <a:latin typeface="Oswald"/>
              <a:ea typeface="Oswald"/>
              <a:cs typeface="Oswald"/>
              <a:sym typeface="Oswald"/>
            </a:endParaRPr>
          </a:p>
          <a:p>
            <a:pPr indent="0" lvl="0" marL="457200" marR="38100" rtl="0" algn="l">
              <a:lnSpc>
                <a:spcPct val="128571"/>
              </a:lnSpc>
              <a:spcBef>
                <a:spcPts val="0"/>
              </a:spcBef>
              <a:spcAft>
                <a:spcPts val="0"/>
              </a:spcAft>
              <a:buNone/>
            </a:pPr>
            <a:r>
              <a:t/>
            </a:r>
            <a:endParaRPr sz="2200">
              <a:solidFill>
                <a:srgbClr val="202124"/>
              </a:solidFill>
              <a:latin typeface="Oswald"/>
              <a:ea typeface="Oswald"/>
              <a:cs typeface="Oswald"/>
              <a:sym typeface="Oswald"/>
            </a:endParaRPr>
          </a:p>
          <a:p>
            <a:pPr indent="0" lvl="0" marL="0" rtl="0" algn="l">
              <a:spcBef>
                <a:spcPts val="0"/>
              </a:spcBef>
              <a:spcAft>
                <a:spcPts val="0"/>
              </a:spcAft>
              <a:buNone/>
            </a:pPr>
            <a:r>
              <a:t/>
            </a:r>
            <a:endParaRPr sz="1000">
              <a:solidFill>
                <a:srgbClr val="262627"/>
              </a:solidFill>
              <a:latin typeface="Comfortaa"/>
              <a:ea typeface="Comfortaa"/>
              <a:cs typeface="Comfortaa"/>
              <a:sym typeface="Comfortaa"/>
            </a:endParaRPr>
          </a:p>
          <a:p>
            <a:pPr indent="0" lvl="0" marL="0" rtl="0" algn="l">
              <a:spcBef>
                <a:spcPts val="0"/>
              </a:spcBef>
              <a:spcAft>
                <a:spcPts val="0"/>
              </a:spcAft>
              <a:buNone/>
            </a:pPr>
            <a:r>
              <a:t/>
            </a:r>
            <a:endParaRPr sz="1000">
              <a:solidFill>
                <a:srgbClr val="262627"/>
              </a:solidFill>
              <a:latin typeface="Comfortaa"/>
              <a:ea typeface="Comfortaa"/>
              <a:cs typeface="Comfortaa"/>
              <a:sym typeface="Comfortaa"/>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5"/>
          <p:cNvPicPr preferRelativeResize="0"/>
          <p:nvPr/>
        </p:nvPicPr>
        <p:blipFill>
          <a:blip r:embed="rId4">
            <a:alphaModFix/>
          </a:blip>
          <a:stretch>
            <a:fillRect/>
          </a:stretch>
        </p:blipFill>
        <p:spPr>
          <a:xfrm>
            <a:off x="0" y="0"/>
            <a:ext cx="9144000" cy="5143500"/>
          </a:xfrm>
          <a:prstGeom prst="rect">
            <a:avLst/>
          </a:prstGeom>
          <a:noFill/>
          <a:ln>
            <a:noFill/>
          </a:ln>
        </p:spPr>
      </p:pic>
      <p:sp>
        <p:nvSpPr>
          <p:cNvPr id="80" name="Google Shape;80;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5"/>
          <p:cNvPicPr preferRelativeResize="0"/>
          <p:nvPr/>
        </p:nvPicPr>
        <p:blipFill>
          <a:blip r:embed="rId5">
            <a:alphaModFix/>
          </a:blip>
          <a:stretch>
            <a:fillRect/>
          </a:stretch>
        </p:blipFill>
        <p:spPr>
          <a:xfrm>
            <a:off x="7446275" y="33525"/>
            <a:ext cx="1661151" cy="32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6"/>
          <p:cNvPicPr preferRelativeResize="0"/>
          <p:nvPr/>
        </p:nvPicPr>
        <p:blipFill>
          <a:blip r:embed="rId4">
            <a:alphaModFix/>
          </a:blip>
          <a:stretch>
            <a:fillRect/>
          </a:stretch>
        </p:blipFill>
        <p:spPr>
          <a:xfrm>
            <a:off x="0" y="0"/>
            <a:ext cx="9144000" cy="5143500"/>
          </a:xfrm>
          <a:prstGeom prst="rect">
            <a:avLst/>
          </a:prstGeom>
          <a:noFill/>
          <a:ln>
            <a:noFill/>
          </a:ln>
        </p:spPr>
      </p:pic>
      <p:sp>
        <p:nvSpPr>
          <p:cNvPr id="87" name="Google Shape;87;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 name="Google Shape;88;p16"/>
          <p:cNvPicPr preferRelativeResize="0"/>
          <p:nvPr/>
        </p:nvPicPr>
        <p:blipFill>
          <a:blip r:embed="rId5">
            <a:alphaModFix/>
          </a:blip>
          <a:stretch>
            <a:fillRect/>
          </a:stretch>
        </p:blipFill>
        <p:spPr>
          <a:xfrm>
            <a:off x="7446275" y="33525"/>
            <a:ext cx="1661151" cy="32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7"/>
          <p:cNvPicPr preferRelativeResize="0"/>
          <p:nvPr/>
        </p:nvPicPr>
        <p:blipFill>
          <a:blip r:embed="rId3">
            <a:alphaModFix/>
          </a:blip>
          <a:stretch>
            <a:fillRect/>
          </a:stretch>
        </p:blipFill>
        <p:spPr>
          <a:xfrm>
            <a:off x="0" y="9"/>
            <a:ext cx="9144000" cy="5143492"/>
          </a:xfrm>
          <a:prstGeom prst="rect">
            <a:avLst/>
          </a:prstGeom>
          <a:noFill/>
          <a:ln>
            <a:noFill/>
          </a:ln>
        </p:spPr>
      </p:pic>
      <p:sp>
        <p:nvSpPr>
          <p:cNvPr id="94" name="Google Shape;94;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5" name="Google Shape;95;p17"/>
          <p:cNvPicPr preferRelativeResize="0"/>
          <p:nvPr/>
        </p:nvPicPr>
        <p:blipFill>
          <a:blip r:embed="rId4">
            <a:alphaModFix/>
          </a:blip>
          <a:stretch>
            <a:fillRect/>
          </a:stretch>
        </p:blipFill>
        <p:spPr>
          <a:xfrm>
            <a:off x="7385550" y="0"/>
            <a:ext cx="1712724" cy="347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0" y="0"/>
            <a:ext cx="9144005" cy="5143500"/>
          </a:xfrm>
          <a:prstGeom prst="rect">
            <a:avLst/>
          </a:prstGeom>
          <a:noFill/>
          <a:ln>
            <a:noFill/>
          </a:ln>
        </p:spPr>
      </p:pic>
      <p:sp>
        <p:nvSpPr>
          <p:cNvPr id="101" name="Google Shape;101;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18"/>
          <p:cNvPicPr preferRelativeResize="0"/>
          <p:nvPr/>
        </p:nvPicPr>
        <p:blipFill>
          <a:blip r:embed="rId4">
            <a:alphaModFix/>
          </a:blip>
          <a:stretch>
            <a:fillRect/>
          </a:stretch>
        </p:blipFill>
        <p:spPr>
          <a:xfrm>
            <a:off x="7332350" y="47625"/>
            <a:ext cx="1756400" cy="28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8" name="Google Shape;108;p19"/>
          <p:cNvSpPr/>
          <p:nvPr/>
        </p:nvSpPr>
        <p:spPr>
          <a:xfrm>
            <a:off x="2200" y="-6625"/>
            <a:ext cx="9144000" cy="5143500"/>
          </a:xfrm>
          <a:prstGeom prst="rect">
            <a:avLst/>
          </a:prstGeom>
          <a:solidFill>
            <a:srgbClr val="E6F2D6">
              <a:alpha val="704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19"/>
          <p:cNvSpPr txBox="1"/>
          <p:nvPr>
            <p:ph idx="4294967295" type="title"/>
          </p:nvPr>
        </p:nvSpPr>
        <p:spPr>
          <a:xfrm>
            <a:off x="0" y="70650"/>
            <a:ext cx="5190000" cy="85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u="sng">
                <a:solidFill>
                  <a:schemeClr val="accent1"/>
                </a:solidFill>
              </a:rPr>
              <a:t>SECONDARY RESOURCES</a:t>
            </a:r>
            <a:endParaRPr sz="4000" u="sng">
              <a:solidFill>
                <a:schemeClr val="accent1"/>
              </a:solidFill>
            </a:endParaRPr>
          </a:p>
        </p:txBody>
      </p:sp>
      <p:sp>
        <p:nvSpPr>
          <p:cNvPr id="111" name="Google Shape;111;p19"/>
          <p:cNvSpPr txBox="1"/>
          <p:nvPr/>
        </p:nvSpPr>
        <p:spPr>
          <a:xfrm>
            <a:off x="422550" y="1044175"/>
            <a:ext cx="8229600" cy="3724800"/>
          </a:xfrm>
          <a:prstGeom prst="rect">
            <a:avLst/>
          </a:prstGeom>
          <a:noFill/>
          <a:ln>
            <a:noFill/>
          </a:ln>
        </p:spPr>
        <p:txBody>
          <a:bodyPr anchorCtr="0" anchor="b" bIns="91425" lIns="91425" spcFirstLastPara="1" rIns="91425" wrap="square" tIns="91425">
            <a:spAutoFit/>
          </a:bodyPr>
          <a:lstStyle/>
          <a:p>
            <a:pPr indent="0" lvl="0" marL="457200" marR="38100" rtl="0" algn="l">
              <a:lnSpc>
                <a:spcPct val="128571"/>
              </a:lnSpc>
              <a:spcBef>
                <a:spcPts val="0"/>
              </a:spcBef>
              <a:spcAft>
                <a:spcPts val="0"/>
              </a:spcAft>
              <a:buNone/>
            </a:pPr>
            <a:r>
              <a:t/>
            </a:r>
            <a:endParaRPr>
              <a:solidFill>
                <a:schemeClr val="dk2"/>
              </a:solidFill>
              <a:latin typeface="Roboto"/>
              <a:ea typeface="Roboto"/>
              <a:cs typeface="Roboto"/>
              <a:sym typeface="Roboto"/>
            </a:endParaRPr>
          </a:p>
          <a:p>
            <a:pPr indent="-317500" lvl="0" marL="457200" marR="38100" rtl="0" algn="l">
              <a:lnSpc>
                <a:spcPct val="128571"/>
              </a:lnSpc>
              <a:spcBef>
                <a:spcPts val="0"/>
              </a:spcBef>
              <a:spcAft>
                <a:spcPts val="0"/>
              </a:spcAft>
              <a:buClr>
                <a:schemeClr val="dk2"/>
              </a:buClr>
              <a:buSzPts val="1400"/>
              <a:buFont typeface="Roboto"/>
              <a:buAutoNum type="arabicPeriod"/>
            </a:pPr>
            <a:r>
              <a:rPr lang="en" u="sng">
                <a:solidFill>
                  <a:schemeClr val="hlink"/>
                </a:solidFill>
                <a:latin typeface="Roboto"/>
                <a:ea typeface="Roboto"/>
                <a:cs typeface="Roboto"/>
                <a:sym typeface="Roboto"/>
                <a:hlinkClick r:id="rId4"/>
              </a:rPr>
              <a:t>https://money.cnn.com/interactive/pf/autos/average-speed-limit/index.html</a:t>
            </a:r>
            <a:r>
              <a:rPr lang="en">
                <a:solidFill>
                  <a:schemeClr val="dk2"/>
                </a:solidFill>
                <a:latin typeface="Roboto"/>
                <a:ea typeface="Roboto"/>
                <a:cs typeface="Roboto"/>
                <a:sym typeface="Roboto"/>
              </a:rPr>
              <a:t>, </a:t>
            </a:r>
            <a:r>
              <a:rPr lang="en">
                <a:solidFill>
                  <a:srgbClr val="151515"/>
                </a:solidFill>
              </a:rPr>
              <a:t>What is the average speed limit in your state ?.</a:t>
            </a:r>
            <a:endParaRPr>
              <a:solidFill>
                <a:srgbClr val="151515"/>
              </a:solidFill>
            </a:endParaRPr>
          </a:p>
          <a:p>
            <a:pPr indent="-317500" lvl="0" marL="457200" marR="38100" rtl="0" algn="l">
              <a:lnSpc>
                <a:spcPct val="128571"/>
              </a:lnSpc>
              <a:spcBef>
                <a:spcPts val="0"/>
              </a:spcBef>
              <a:spcAft>
                <a:spcPts val="0"/>
              </a:spcAft>
              <a:buClr>
                <a:srgbClr val="151515"/>
              </a:buClr>
              <a:buSzPts val="1400"/>
              <a:buFont typeface="Oswald"/>
              <a:buAutoNum type="arabicPeriod"/>
            </a:pPr>
            <a:r>
              <a:rPr lang="en" u="sng">
                <a:solidFill>
                  <a:schemeClr val="hlink"/>
                </a:solidFill>
                <a:hlinkClick r:id="rId5"/>
              </a:rPr>
              <a:t>https://www.statista.com/statistics/196010/total-number-of-registered-automobiles-in-the-us-by-state/</a:t>
            </a:r>
            <a:r>
              <a:rPr lang="en">
                <a:solidFill>
                  <a:srgbClr val="151515"/>
                </a:solidFill>
              </a:rPr>
              <a:t>, </a:t>
            </a:r>
            <a:r>
              <a:rPr lang="en">
                <a:solidFill>
                  <a:srgbClr val="0F2741"/>
                </a:solidFill>
              </a:rPr>
              <a:t>Automobile registrations in the United States in 2021, by state.</a:t>
            </a:r>
            <a:endParaRPr>
              <a:solidFill>
                <a:srgbClr val="0F2741"/>
              </a:solidFill>
            </a:endParaRPr>
          </a:p>
          <a:p>
            <a:pPr indent="-317500" lvl="0" marL="457200" marR="38100" rtl="0" algn="l">
              <a:lnSpc>
                <a:spcPct val="128571"/>
              </a:lnSpc>
              <a:spcBef>
                <a:spcPts val="0"/>
              </a:spcBef>
              <a:spcAft>
                <a:spcPts val="0"/>
              </a:spcAft>
              <a:buClr>
                <a:srgbClr val="0F2741"/>
              </a:buClr>
              <a:buSzPts val="1400"/>
              <a:buFont typeface="Oswald"/>
              <a:buAutoNum type="arabicPeriod"/>
            </a:pPr>
            <a:r>
              <a:rPr lang="en" u="sng">
                <a:solidFill>
                  <a:schemeClr val="hlink"/>
                </a:solidFill>
                <a:hlinkClick r:id="rId6"/>
              </a:rPr>
              <a:t>https://wisevoter.com/state-rankings/states-by-population/</a:t>
            </a:r>
            <a:r>
              <a:rPr lang="en">
                <a:solidFill>
                  <a:srgbClr val="0F2741"/>
                </a:solidFill>
              </a:rPr>
              <a:t>, States by Population.</a:t>
            </a:r>
            <a:endParaRPr>
              <a:solidFill>
                <a:srgbClr val="0F2741"/>
              </a:solidFill>
            </a:endParaRPr>
          </a:p>
          <a:p>
            <a:pPr indent="-317500" lvl="0" marL="457200" marR="38100" rtl="0" algn="l">
              <a:lnSpc>
                <a:spcPct val="128571"/>
              </a:lnSpc>
              <a:spcBef>
                <a:spcPts val="0"/>
              </a:spcBef>
              <a:spcAft>
                <a:spcPts val="0"/>
              </a:spcAft>
              <a:buClr>
                <a:srgbClr val="0F2741"/>
              </a:buClr>
              <a:buSzPts val="1400"/>
              <a:buFont typeface="Oswald"/>
              <a:buAutoNum type="arabicPeriod"/>
            </a:pPr>
            <a:r>
              <a:rPr lang="en" u="sng">
                <a:solidFill>
                  <a:schemeClr val="hlink"/>
                </a:solidFill>
                <a:hlinkClick r:id="rId7"/>
              </a:rPr>
              <a:t>https://idot.illinois.gov/Assets/uploads/files/Transportation-System/Resources/Safety/Crash-Reports/crash-facts/2021-Crash-Facts.pdf</a:t>
            </a:r>
            <a:r>
              <a:rPr lang="en">
                <a:solidFill>
                  <a:srgbClr val="0F2741"/>
                </a:solidFill>
              </a:rPr>
              <a:t>, Illinois Crash Report 2021.</a:t>
            </a:r>
            <a:endParaRPr>
              <a:solidFill>
                <a:srgbClr val="0F2741"/>
              </a:solidFill>
            </a:endParaRPr>
          </a:p>
          <a:p>
            <a:pPr indent="-317500" lvl="0" marL="457200" marR="38100" rtl="0" algn="l">
              <a:lnSpc>
                <a:spcPct val="128571"/>
              </a:lnSpc>
              <a:spcBef>
                <a:spcPts val="0"/>
              </a:spcBef>
              <a:spcAft>
                <a:spcPts val="0"/>
              </a:spcAft>
              <a:buClr>
                <a:srgbClr val="0F2741"/>
              </a:buClr>
              <a:buSzPts val="1400"/>
              <a:buFont typeface="Oswald"/>
              <a:buAutoNum type="arabicPeriod"/>
            </a:pPr>
            <a:r>
              <a:rPr lang="en" u="sng">
                <a:solidFill>
                  <a:schemeClr val="hlink"/>
                </a:solidFill>
                <a:hlinkClick r:id="rId8"/>
              </a:rPr>
              <a:t>https://emersonstraw.com/blog/when-do-car-accidents-happen-most-the-most-dangerous-times/#:~:text=When%20do%20most%20car%20accidents%20happen%20depends%20on%20the%20time,p.m.%20and%207%3A59%20p.m</a:t>
            </a:r>
            <a:r>
              <a:rPr lang="en">
                <a:solidFill>
                  <a:srgbClr val="0F2741"/>
                </a:solidFill>
              </a:rPr>
              <a:t>., When-do-car-accidents-happen-most-the-most-dangerous-times.</a:t>
            </a:r>
            <a:endParaRPr>
              <a:solidFill>
                <a:srgbClr val="0F2741"/>
              </a:solidFill>
            </a:endParaRPr>
          </a:p>
          <a:p>
            <a:pPr indent="0" lvl="0" marL="457200" marR="38100" rtl="0" algn="l">
              <a:lnSpc>
                <a:spcPct val="128571"/>
              </a:lnSpc>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5" name="Shape 115"/>
        <p:cNvGrpSpPr/>
        <p:nvPr/>
      </p:nvGrpSpPr>
      <p:grpSpPr>
        <a:xfrm>
          <a:off x="0" y="0"/>
          <a:ext cx="0" cy="0"/>
          <a:chOff x="0" y="0"/>
          <a:chExt cx="0" cy="0"/>
        </a:xfrm>
      </p:grpSpPr>
      <p:sp>
        <p:nvSpPr>
          <p:cNvPr id="116" name="Google Shape;116;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 name="Google Shape;117;p20"/>
          <p:cNvSpPr txBox="1"/>
          <p:nvPr/>
        </p:nvSpPr>
        <p:spPr>
          <a:xfrm>
            <a:off x="362800" y="159050"/>
            <a:ext cx="8542800" cy="4740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Playfair Display"/>
                <a:ea typeface="Playfair Display"/>
                <a:cs typeface="Playfair Display"/>
                <a:sym typeface="Playfair Display"/>
              </a:rPr>
              <a:t>REKOMENDASI</a:t>
            </a:r>
            <a:endParaRPr b="1" sz="2500">
              <a:latin typeface="Playfair Display"/>
              <a:ea typeface="Playfair Display"/>
              <a:cs typeface="Playfair Display"/>
              <a:sym typeface="Playfair Display"/>
            </a:endParaRPr>
          </a:p>
          <a:p>
            <a:pPr indent="0" lvl="0" marL="0" rtl="0" algn="l">
              <a:spcBef>
                <a:spcPts val="0"/>
              </a:spcBef>
              <a:spcAft>
                <a:spcPts val="0"/>
              </a:spcAft>
              <a:buNone/>
            </a:pPr>
            <a:r>
              <a:t/>
            </a:r>
            <a:endParaRPr b="1">
              <a:latin typeface="Playfair Display"/>
              <a:ea typeface="Playfair Display"/>
              <a:cs typeface="Playfair Display"/>
              <a:sym typeface="Playfair Display"/>
            </a:endParaRPr>
          </a:p>
          <a:p>
            <a:pPr indent="0" lvl="0" marL="0" marR="134178" rtl="0" algn="just">
              <a:spcBef>
                <a:spcPts val="0"/>
              </a:spcBef>
              <a:spcAft>
                <a:spcPts val="0"/>
              </a:spcAft>
              <a:buNone/>
            </a:pPr>
            <a:r>
              <a:rPr b="1" lang="en" sz="2100">
                <a:latin typeface="Playfair Display"/>
                <a:ea typeface="Playfair Display"/>
                <a:cs typeface="Playfair Display"/>
                <a:sym typeface="Playfair Display"/>
              </a:rPr>
              <a:t>Berdasarkan temuan yang ada diatas, kami merekomendasikan NSTHA untuk melakukan beberapa hal sebagai berikut :</a:t>
            </a:r>
            <a:endParaRPr b="1" sz="2100">
              <a:latin typeface="Playfair Display"/>
              <a:ea typeface="Playfair Display"/>
              <a:cs typeface="Playfair Display"/>
              <a:sym typeface="Playfair Display"/>
            </a:endParaRPr>
          </a:p>
          <a:p>
            <a:pPr indent="0" lvl="0" marL="0" marR="134178" rtl="0" algn="just">
              <a:spcBef>
                <a:spcPts val="0"/>
              </a:spcBef>
              <a:spcAft>
                <a:spcPts val="0"/>
              </a:spcAft>
              <a:buNone/>
            </a:pPr>
            <a:r>
              <a:t/>
            </a:r>
            <a:endParaRPr b="1" sz="2100">
              <a:latin typeface="Playfair Display"/>
              <a:ea typeface="Playfair Display"/>
              <a:cs typeface="Playfair Display"/>
              <a:sym typeface="Playfair Display"/>
            </a:endParaRPr>
          </a:p>
          <a:p>
            <a:pPr indent="-355600" lvl="0" marL="457200" marR="134178" rtl="0" algn="just">
              <a:spcBef>
                <a:spcPts val="0"/>
              </a:spcBef>
              <a:spcAft>
                <a:spcPts val="0"/>
              </a:spcAft>
              <a:buSzPts val="2000"/>
              <a:buFont typeface="Playfair Display"/>
              <a:buAutoNum type="arabicPeriod"/>
            </a:pPr>
            <a:r>
              <a:rPr b="1" lang="en" sz="2000">
                <a:latin typeface="Playfair Display"/>
                <a:ea typeface="Playfair Display"/>
                <a:cs typeface="Playfair Display"/>
                <a:sym typeface="Playfair Display"/>
              </a:rPr>
              <a:t>Himbauan Instansi Kepolisian setempat kepada seluruh pengguna kendaraan</a:t>
            </a:r>
            <a:endParaRPr b="1" sz="2000">
              <a:latin typeface="Playfair Display"/>
              <a:ea typeface="Playfair Display"/>
              <a:cs typeface="Playfair Display"/>
              <a:sym typeface="Playfair Display"/>
            </a:endParaRPr>
          </a:p>
          <a:p>
            <a:pPr indent="0" lvl="0" marL="457200" marR="134178" rtl="0" algn="just">
              <a:spcBef>
                <a:spcPts val="0"/>
              </a:spcBef>
              <a:spcAft>
                <a:spcPts val="0"/>
              </a:spcAft>
              <a:buNone/>
            </a:pPr>
            <a:r>
              <a:t/>
            </a:r>
            <a:endParaRPr b="1" sz="1800">
              <a:latin typeface="Playfair Display"/>
              <a:ea typeface="Playfair Display"/>
              <a:cs typeface="Playfair Display"/>
              <a:sym typeface="Playfair Display"/>
            </a:endParaRPr>
          </a:p>
          <a:p>
            <a:pPr indent="-336550" lvl="0" marL="857250" marR="134178" rtl="0" algn="just">
              <a:spcBef>
                <a:spcPts val="0"/>
              </a:spcBef>
              <a:spcAft>
                <a:spcPts val="0"/>
              </a:spcAft>
              <a:buSzPts val="1700"/>
              <a:buFont typeface="Playfair Display"/>
              <a:buChar char="❖"/>
            </a:pPr>
            <a:r>
              <a:rPr lang="en" sz="1700">
                <a:latin typeface="Playfair Display"/>
                <a:ea typeface="Playfair Display"/>
                <a:cs typeface="Playfair Display"/>
                <a:sym typeface="Playfair Display"/>
              </a:rPr>
              <a:t>Memastikan Kondisi Kendaraan Dalam Keadaan Baik</a:t>
            </a:r>
            <a:endParaRPr sz="1700">
              <a:latin typeface="Playfair Display"/>
              <a:ea typeface="Playfair Display"/>
              <a:cs typeface="Playfair Display"/>
              <a:sym typeface="Playfair Display"/>
            </a:endParaRPr>
          </a:p>
          <a:p>
            <a:pPr indent="-336550" lvl="0" marL="857250" marR="134178" rtl="0" algn="just">
              <a:spcBef>
                <a:spcPts val="0"/>
              </a:spcBef>
              <a:spcAft>
                <a:spcPts val="0"/>
              </a:spcAft>
              <a:buSzPts val="1700"/>
              <a:buFont typeface="Playfair Display"/>
              <a:buChar char="❖"/>
            </a:pPr>
            <a:r>
              <a:rPr lang="en" sz="1700">
                <a:latin typeface="Playfair Display"/>
                <a:ea typeface="Playfair Display"/>
                <a:cs typeface="Playfair Display"/>
                <a:sym typeface="Playfair Display"/>
              </a:rPr>
              <a:t>Pengendara &amp; Penumpang Menggunakan Alat Perlindungan Diri Lengkap</a:t>
            </a:r>
            <a:endParaRPr sz="1700">
              <a:latin typeface="Playfair Display"/>
              <a:ea typeface="Playfair Display"/>
              <a:cs typeface="Playfair Display"/>
              <a:sym typeface="Playfair Display"/>
            </a:endParaRPr>
          </a:p>
          <a:p>
            <a:pPr indent="-336550" lvl="0" marL="857250" marR="134178" rtl="0" algn="just">
              <a:spcBef>
                <a:spcPts val="0"/>
              </a:spcBef>
              <a:spcAft>
                <a:spcPts val="0"/>
              </a:spcAft>
              <a:buSzPts val="1700"/>
              <a:buFont typeface="Playfair Display"/>
              <a:buChar char="❖"/>
            </a:pPr>
            <a:r>
              <a:rPr lang="en" sz="1700">
                <a:latin typeface="Playfair Display"/>
                <a:ea typeface="Playfair Display"/>
                <a:cs typeface="Playfair Display"/>
                <a:sym typeface="Playfair Display"/>
              </a:rPr>
              <a:t>Atur Jarak Berkendara</a:t>
            </a:r>
            <a:endParaRPr sz="1700">
              <a:latin typeface="Playfair Display"/>
              <a:ea typeface="Playfair Display"/>
              <a:cs typeface="Playfair Display"/>
              <a:sym typeface="Playfair Display"/>
            </a:endParaRPr>
          </a:p>
          <a:p>
            <a:pPr indent="-336550" lvl="0" marL="857250" marR="134178" rtl="0" algn="just">
              <a:spcBef>
                <a:spcPts val="0"/>
              </a:spcBef>
              <a:spcAft>
                <a:spcPts val="0"/>
              </a:spcAft>
              <a:buSzPts val="1700"/>
              <a:buFont typeface="Playfair Display"/>
              <a:buChar char="❖"/>
            </a:pPr>
            <a:r>
              <a:rPr lang="en" sz="1700">
                <a:latin typeface="Playfair Display"/>
                <a:ea typeface="Playfair Display"/>
                <a:cs typeface="Playfair Display"/>
                <a:sym typeface="Playfair Display"/>
              </a:rPr>
              <a:t>Taat dengan Aturan Berkendara</a:t>
            </a:r>
            <a:endParaRPr sz="1700">
              <a:latin typeface="Playfair Display"/>
              <a:ea typeface="Playfair Display"/>
              <a:cs typeface="Playfair Display"/>
              <a:sym typeface="Playfair Display"/>
            </a:endParaRPr>
          </a:p>
          <a:p>
            <a:pPr indent="-336550" lvl="0" marL="857250" marR="134178" rtl="0" algn="just">
              <a:spcBef>
                <a:spcPts val="0"/>
              </a:spcBef>
              <a:spcAft>
                <a:spcPts val="0"/>
              </a:spcAft>
              <a:buSzPts val="1700"/>
              <a:buFont typeface="Playfair Display"/>
              <a:buChar char="❖"/>
            </a:pPr>
            <a:r>
              <a:rPr lang="en" sz="1700">
                <a:latin typeface="Playfair Display"/>
                <a:ea typeface="Playfair Display"/>
                <a:cs typeface="Playfair Display"/>
                <a:sym typeface="Playfair Display"/>
              </a:rPr>
              <a:t>Pastikan Kondisi Pengemudi Sehat</a:t>
            </a:r>
            <a:endParaRPr sz="1700">
              <a:latin typeface="Playfair Display"/>
              <a:ea typeface="Playfair Display"/>
              <a:cs typeface="Playfair Display"/>
              <a:sym typeface="Playfair Display"/>
            </a:endParaRPr>
          </a:p>
          <a:p>
            <a:pPr indent="-336550" lvl="0" marL="857250" marR="134178" rtl="0" algn="just">
              <a:spcBef>
                <a:spcPts val="0"/>
              </a:spcBef>
              <a:spcAft>
                <a:spcPts val="0"/>
              </a:spcAft>
              <a:buSzPts val="1700"/>
              <a:buFont typeface="Playfair Display"/>
              <a:buChar char="❖"/>
            </a:pPr>
            <a:r>
              <a:rPr lang="en" sz="1700">
                <a:latin typeface="Playfair Display"/>
                <a:ea typeface="Playfair Display"/>
                <a:cs typeface="Playfair Display"/>
                <a:sym typeface="Playfair Display"/>
              </a:rPr>
              <a:t>Antisipasi Kejadian dengan Memanfaatkan Produk Asuransi</a:t>
            </a:r>
            <a:endParaRPr sz="1700">
              <a:latin typeface="Playfair Display"/>
              <a:ea typeface="Playfair Display"/>
              <a:cs typeface="Playfair Display"/>
              <a:sym typeface="Playfair Display"/>
            </a:endParaRPr>
          </a:p>
          <a:p>
            <a:pPr indent="0" lvl="0" marL="0" marR="134178" rtl="0" algn="just">
              <a:spcBef>
                <a:spcPts val="0"/>
              </a:spcBef>
              <a:spcAft>
                <a:spcPts val="0"/>
              </a:spcAft>
              <a:buNone/>
            </a:pPr>
            <a:r>
              <a:t/>
            </a:r>
            <a:endParaRPr>
              <a:solidFill>
                <a:schemeClr val="dk2"/>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21" name="Shape 121"/>
        <p:cNvGrpSpPr/>
        <p:nvPr/>
      </p:nvGrpSpPr>
      <p:grpSpPr>
        <a:xfrm>
          <a:off x="0" y="0"/>
          <a:ext cx="0" cy="0"/>
          <a:chOff x="0" y="0"/>
          <a:chExt cx="0" cy="0"/>
        </a:xfrm>
      </p:grpSpPr>
      <p:sp>
        <p:nvSpPr>
          <p:cNvPr id="122" name="Google Shape;122;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3" name="Google Shape;123;p21"/>
          <p:cNvSpPr txBox="1"/>
          <p:nvPr/>
        </p:nvSpPr>
        <p:spPr>
          <a:xfrm>
            <a:off x="362800" y="159050"/>
            <a:ext cx="8542800" cy="4740900"/>
          </a:xfrm>
          <a:prstGeom prst="rect">
            <a:avLst/>
          </a:prstGeom>
          <a:solidFill>
            <a:schemeClr val="lt2"/>
          </a:solidFill>
          <a:ln>
            <a:noFill/>
          </a:ln>
        </p:spPr>
        <p:txBody>
          <a:bodyPr anchorCtr="0" anchor="t" bIns="91425" lIns="91425" spcFirstLastPara="1" rIns="91425" wrap="square" tIns="91425">
            <a:noAutofit/>
          </a:bodyPr>
          <a:lstStyle/>
          <a:p>
            <a:pPr indent="0" lvl="0" marL="0" marR="134178" rtl="0" algn="just">
              <a:spcBef>
                <a:spcPts val="0"/>
              </a:spcBef>
              <a:spcAft>
                <a:spcPts val="0"/>
              </a:spcAft>
              <a:buNone/>
            </a:pPr>
            <a:r>
              <a:t/>
            </a:r>
            <a:endParaRPr sz="1700">
              <a:latin typeface="Playfair Display"/>
              <a:ea typeface="Playfair Display"/>
              <a:cs typeface="Playfair Display"/>
              <a:sym typeface="Playfair Display"/>
            </a:endParaRPr>
          </a:p>
          <a:p>
            <a:pPr indent="0" lvl="0" marL="0" marR="134178" rtl="0" algn="just">
              <a:spcBef>
                <a:spcPts val="0"/>
              </a:spcBef>
              <a:spcAft>
                <a:spcPts val="0"/>
              </a:spcAft>
              <a:buNone/>
            </a:pPr>
            <a:r>
              <a:rPr b="1" lang="en" sz="2000">
                <a:latin typeface="Playfair Display"/>
                <a:ea typeface="Playfair Display"/>
                <a:cs typeface="Playfair Display"/>
                <a:sym typeface="Playfair Display"/>
              </a:rPr>
              <a:t>2. 	</a:t>
            </a:r>
            <a:r>
              <a:rPr b="1" lang="en" sz="2000">
                <a:latin typeface="Playfair Display"/>
                <a:ea typeface="Playfair Display"/>
                <a:cs typeface="Playfair Display"/>
                <a:sym typeface="Playfair Display"/>
              </a:rPr>
              <a:t>Optimalkan kinerja anggota Kepolisian</a:t>
            </a:r>
            <a:endParaRPr b="1" sz="2000">
              <a:latin typeface="Playfair Display"/>
              <a:ea typeface="Playfair Display"/>
              <a:cs typeface="Playfair Display"/>
              <a:sym typeface="Playfair Display"/>
            </a:endParaRPr>
          </a:p>
          <a:p>
            <a:pPr indent="0" lvl="0" marL="0" marR="134178" rtl="0" algn="just">
              <a:spcBef>
                <a:spcPts val="0"/>
              </a:spcBef>
              <a:spcAft>
                <a:spcPts val="0"/>
              </a:spcAft>
              <a:buNone/>
            </a:pPr>
            <a:r>
              <a:t/>
            </a:r>
            <a:endParaRPr b="1" sz="2000">
              <a:latin typeface="Playfair Display"/>
              <a:ea typeface="Playfair Display"/>
              <a:cs typeface="Playfair Display"/>
              <a:sym typeface="Playfair Display"/>
            </a:endParaRPr>
          </a:p>
          <a:p>
            <a:pPr indent="-336550" lvl="0" marL="857250" marR="134178" rtl="0" algn="just">
              <a:spcBef>
                <a:spcPts val="0"/>
              </a:spcBef>
              <a:spcAft>
                <a:spcPts val="0"/>
              </a:spcAft>
              <a:buSzPts val="1700"/>
              <a:buFont typeface="Playfair Display"/>
              <a:buChar char="❖"/>
            </a:pPr>
            <a:r>
              <a:rPr lang="en" sz="1700">
                <a:latin typeface="Playfair Display"/>
                <a:ea typeface="Playfair Display"/>
                <a:cs typeface="Playfair Display"/>
                <a:sym typeface="Playfair Display"/>
              </a:rPr>
              <a:t>Pada setiap titik 20 Milepoint ditempatkan polisi dengan alat Speed Limit untuk mengurangi kecepatan berkendara (antara section 0 -500 titik milepoint</a:t>
            </a:r>
            <a:endParaRPr sz="1700">
              <a:latin typeface="Playfair Display"/>
              <a:ea typeface="Playfair Display"/>
              <a:cs typeface="Playfair Display"/>
              <a:sym typeface="Playfair Display"/>
            </a:endParaRPr>
          </a:p>
          <a:p>
            <a:pPr indent="0" lvl="0" marL="914400" marR="134178" rtl="0" algn="just">
              <a:spcBef>
                <a:spcPts val="0"/>
              </a:spcBef>
              <a:spcAft>
                <a:spcPts val="0"/>
              </a:spcAft>
              <a:buNone/>
            </a:pPr>
            <a:r>
              <a:t/>
            </a:r>
            <a:endParaRPr sz="1700">
              <a:latin typeface="Playfair Display"/>
              <a:ea typeface="Playfair Display"/>
              <a:cs typeface="Playfair Display"/>
              <a:sym typeface="Playfair Display"/>
            </a:endParaRPr>
          </a:p>
          <a:p>
            <a:pPr indent="0" lvl="0" marL="0" marR="134178" rtl="0" algn="just">
              <a:spcBef>
                <a:spcPts val="0"/>
              </a:spcBef>
              <a:spcAft>
                <a:spcPts val="0"/>
              </a:spcAft>
              <a:buNone/>
            </a:pPr>
            <a:r>
              <a:rPr b="1" lang="en" sz="2000">
                <a:latin typeface="Playfair Display"/>
                <a:ea typeface="Playfair Display"/>
                <a:cs typeface="Playfair Display"/>
                <a:sym typeface="Playfair Display"/>
              </a:rPr>
              <a:t>3. 	</a:t>
            </a:r>
            <a:r>
              <a:rPr b="1" lang="en" sz="2000">
                <a:latin typeface="Playfair Display"/>
                <a:ea typeface="Playfair Display"/>
                <a:cs typeface="Playfair Display"/>
                <a:sym typeface="Playfair Display"/>
              </a:rPr>
              <a:t>Penambahan Anggaran Belanja untuk Instansi terkait transportasi </a:t>
            </a:r>
            <a:endParaRPr b="1" sz="2000">
              <a:latin typeface="Playfair Display"/>
              <a:ea typeface="Playfair Display"/>
              <a:cs typeface="Playfair Display"/>
              <a:sym typeface="Playfair Display"/>
            </a:endParaRPr>
          </a:p>
          <a:p>
            <a:pPr indent="0" lvl="0" marL="0" marR="134178" rtl="0" algn="just">
              <a:spcBef>
                <a:spcPts val="0"/>
              </a:spcBef>
              <a:spcAft>
                <a:spcPts val="0"/>
              </a:spcAft>
              <a:buNone/>
            </a:pPr>
            <a:r>
              <a:rPr b="1" lang="en" sz="2000">
                <a:latin typeface="Playfair Display"/>
                <a:ea typeface="Playfair Display"/>
                <a:cs typeface="Playfair Display"/>
                <a:sym typeface="Playfair Display"/>
              </a:rPr>
              <a:t> </a:t>
            </a:r>
            <a:endParaRPr b="1" sz="2000">
              <a:latin typeface="Playfair Display"/>
              <a:ea typeface="Playfair Display"/>
              <a:cs typeface="Playfair Display"/>
              <a:sym typeface="Playfair Display"/>
            </a:endParaRPr>
          </a:p>
          <a:p>
            <a:pPr indent="-336550" lvl="0" marL="857250" marR="134178" rtl="0" algn="just">
              <a:spcBef>
                <a:spcPts val="0"/>
              </a:spcBef>
              <a:spcAft>
                <a:spcPts val="0"/>
              </a:spcAft>
              <a:buSzPts val="1700"/>
              <a:buFont typeface="Playfair Display"/>
              <a:buChar char="❖"/>
            </a:pPr>
            <a:r>
              <a:rPr lang="en" sz="1700">
                <a:latin typeface="Playfair Display"/>
                <a:ea typeface="Playfair Display"/>
                <a:cs typeface="Playfair Display"/>
                <a:sym typeface="Playfair Display"/>
              </a:rPr>
              <a:t>Memasang pagar pengaman jalan tambahan dengan lampu yang mengindikasi kelokan jalan ketika gelap</a:t>
            </a:r>
            <a:endParaRPr sz="1700">
              <a:latin typeface="Playfair Display"/>
              <a:ea typeface="Playfair Display"/>
              <a:cs typeface="Playfair Display"/>
              <a:sym typeface="Playfair Display"/>
            </a:endParaRPr>
          </a:p>
          <a:p>
            <a:pPr indent="-336550" lvl="0" marL="857250" marR="134178" rtl="0" algn="just">
              <a:spcBef>
                <a:spcPts val="0"/>
              </a:spcBef>
              <a:spcAft>
                <a:spcPts val="0"/>
              </a:spcAft>
              <a:buSzPts val="1700"/>
              <a:buFont typeface="Playfair Display"/>
              <a:buChar char="❖"/>
            </a:pPr>
            <a:r>
              <a:rPr lang="en" sz="1700">
                <a:latin typeface="Playfair Display"/>
                <a:ea typeface="Playfair Display"/>
                <a:cs typeface="Playfair Display"/>
                <a:sym typeface="Playfair Display"/>
              </a:rPr>
              <a:t>Memasang penambahan Alat Pemberi Isyarat lalu Lintas (APILL), polisi tidur, trotoar, jembatan penyeberangan, median, lampu penerangan jalan pada jalan yang ramai.</a:t>
            </a:r>
            <a:endParaRPr sz="1700">
              <a:latin typeface="Playfair Display"/>
              <a:ea typeface="Playfair Display"/>
              <a:cs typeface="Playfair Display"/>
              <a:sym typeface="Playfair Display"/>
            </a:endParaRPr>
          </a:p>
          <a:p>
            <a:pPr indent="-336550" lvl="0" marL="857250" marR="134178" rtl="0" algn="just">
              <a:spcBef>
                <a:spcPts val="0"/>
              </a:spcBef>
              <a:spcAft>
                <a:spcPts val="0"/>
              </a:spcAft>
              <a:buSzPts val="1700"/>
              <a:buFont typeface="Playfair Display"/>
              <a:buChar char="❖"/>
            </a:pPr>
            <a:r>
              <a:rPr lang="en" sz="1700">
                <a:latin typeface="Playfair Display"/>
                <a:ea typeface="Playfair Display"/>
                <a:cs typeface="Playfair Display"/>
                <a:sym typeface="Playfair Display"/>
              </a:rPr>
              <a:t>Pemisahan lalu lintas sesuai jenis kendaraan</a:t>
            </a:r>
            <a:endParaRPr sz="1700">
              <a:latin typeface="Playfair Display"/>
              <a:ea typeface="Playfair Display"/>
              <a:cs typeface="Playfair Display"/>
              <a:sym typeface="Playfair Display"/>
            </a:endParaRPr>
          </a:p>
          <a:p>
            <a:pPr indent="0" lvl="0" marL="914400" marR="134178" rtl="0" algn="just">
              <a:spcBef>
                <a:spcPts val="0"/>
              </a:spcBef>
              <a:spcAft>
                <a:spcPts val="0"/>
              </a:spcAft>
              <a:buNone/>
            </a:pPr>
            <a:r>
              <a:t/>
            </a:r>
            <a:endParaRPr sz="1700">
              <a:latin typeface="Playfair Display"/>
              <a:ea typeface="Playfair Display"/>
              <a:cs typeface="Playfair Display"/>
              <a:sym typeface="Playfair Display"/>
            </a:endParaRPr>
          </a:p>
          <a:p>
            <a:pPr indent="0" lvl="0" marL="914400" marR="134178" rtl="0" algn="just">
              <a:spcBef>
                <a:spcPts val="0"/>
              </a:spcBef>
              <a:spcAft>
                <a:spcPts val="0"/>
              </a:spcAft>
              <a:buNone/>
            </a:pPr>
            <a:r>
              <a:t/>
            </a:r>
            <a:endParaRPr sz="1700">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